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2DD27CF-D7CC-4FC9-A700-2226E9AAAC09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107537-CC9F-4256-9B4F-8F3A82787A7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17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27CF-D7CC-4FC9-A700-2226E9AAAC09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7537-CC9F-4256-9B4F-8F3A82787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55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27CF-D7CC-4FC9-A700-2226E9AAAC09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7537-CC9F-4256-9B4F-8F3A82787A7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859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27CF-D7CC-4FC9-A700-2226E9AAAC09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7537-CC9F-4256-9B4F-8F3A82787A7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040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27CF-D7CC-4FC9-A700-2226E9AAAC09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7537-CC9F-4256-9B4F-8F3A82787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151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27CF-D7CC-4FC9-A700-2226E9AAAC09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7537-CC9F-4256-9B4F-8F3A82787A7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37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27CF-D7CC-4FC9-A700-2226E9AAAC09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7537-CC9F-4256-9B4F-8F3A82787A7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445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27CF-D7CC-4FC9-A700-2226E9AAAC09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7537-CC9F-4256-9B4F-8F3A82787A7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606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27CF-D7CC-4FC9-A700-2226E9AAAC09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7537-CC9F-4256-9B4F-8F3A82787A7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44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27CF-D7CC-4FC9-A700-2226E9AAAC09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7537-CC9F-4256-9B4F-8F3A82787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27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27CF-D7CC-4FC9-A700-2226E9AAAC09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7537-CC9F-4256-9B4F-8F3A82787A7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89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27CF-D7CC-4FC9-A700-2226E9AAAC09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7537-CC9F-4256-9B4F-8F3A82787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05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27CF-D7CC-4FC9-A700-2226E9AAAC09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7537-CC9F-4256-9B4F-8F3A82787A7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31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27CF-D7CC-4FC9-A700-2226E9AAAC09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7537-CC9F-4256-9B4F-8F3A82787A7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22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27CF-D7CC-4FC9-A700-2226E9AAAC09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7537-CC9F-4256-9B4F-8F3A82787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3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27CF-D7CC-4FC9-A700-2226E9AAAC09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7537-CC9F-4256-9B4F-8F3A82787A7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263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27CF-D7CC-4FC9-A700-2226E9AAAC09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7537-CC9F-4256-9B4F-8F3A82787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79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DD27CF-D7CC-4FC9-A700-2226E9AAAC09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107537-CC9F-4256-9B4F-8F3A82787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66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  <p:sldLayoutId id="2147484165" r:id="rId13"/>
    <p:sldLayoutId id="2147484166" r:id="rId14"/>
    <p:sldLayoutId id="2147484167" r:id="rId15"/>
    <p:sldLayoutId id="2147484168" r:id="rId16"/>
    <p:sldLayoutId id="21474841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../../&#1087;&#1088;&#1086;&#1075;&#1088;&#1072;&#1084;&#1084;&#1099;/&#1052;&#1054;&#1071;%20&#1055;&#1088;&#1086;&#1075;&#1088;&#1072;&#1084;&#1084;&#1072;%20&#1087;&#1086;%20&#1076;&#1077;&#1074;&#1080;&#1072;&#1085;&#1090;&#1085;&#1099;&#1084;/&#1085;&#1086;&#1074;&#1099;&#1081;/&#1051;&#1077;&#1086;&#1085;&#1090;&#1100;&#1077;&#1074;&#1086;&#1081;%20&#1075;&#1086;&#1090;&#1086;&#1074;&#1072;&#1103;.avi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64;&#1082;&#1086;&#1083;&#1100;&#1085;&#1080;&#1094;&#1072;%20&#1085;&#1072;&#1095;&#1072;&#1083;&#1100;&#1085;&#1099;&#1093;%20&#1082;&#1083;&#1072;&#1089;&#1089;&#1086;&#1074;%20&#1091;&#1076;&#1072;&#1088;&#1080;&#1083;&#1072;%20&#1091;&#1095;&#1080;&#1090;&#1077;&#1083;&#1103;%20&#1074;%20&#1087;&#1072;&#1093;.mp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&#1042;%20&#1058;&#1086;&#1084;&#1089;&#1082;&#1077;%20&#1096;&#1082;&#1086;&#1083;&#1100;&#1085;&#1080;&#1082;%20&#1080;&#1079;&#1073;&#1080;&#1083;%20&#1076;&#1074;&#1091;&#1093;%20&#1091;&#1095;&#1080;&#1090;&#1077;&#1083;&#1100;&#1085;&#1080;&#1094;.mp4" TargetMode="External"/><Relationship Id="rId4" Type="http://schemas.openxmlformats.org/officeDocument/2006/relationships/hyperlink" Target="&#1057;&#1090;&#1091;&#1076;&#1077;&#1085;&#1090;%20&#1087;&#1088;&#1080;&#1096;&#1077;&#1083;%20&#1085;&#1072;%20&#1087;&#1072;&#1088;&#1091;%20&#1079;&#1072;%20&#1074;&#1077;&#1089;&#1100;%20&#1075;&#1086;&#1076;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&#1048;&#1079;&#1076;&#1077;&#1074;&#1072;&#1090;&#1077;&#1083;&#1100;&#1089;&#1090;&#1074;&#1072;%20&#1085;&#1072;&#1076;%20&#1091;&#1095;&#1080;&#1090;&#1077;&#1083;&#1077;&#1084;%20-%20)%20-%20Don't%20Whack%20Your%20Teacher%20Game.mp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620875"/>
            <a:ext cx="6815669" cy="151553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b="1" i="1" dirty="0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Педагогический совет </a:t>
            </a:r>
            <a:endParaRPr lang="ru-RU" b="1" i="1" dirty="0">
              <a:ln w="0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6264" y="3408739"/>
            <a:ext cx="78454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«Педагогическое общение. </a:t>
            </a:r>
          </a:p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Как избежать беды»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983" y="5717406"/>
            <a:ext cx="4958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Педагог-психолог: Леонтьева Е.Н.</a:t>
            </a:r>
          </a:p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2015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906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2165" y="461104"/>
            <a:ext cx="5944063" cy="592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66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Тест: "Конфликтная личность"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3556" y="1232035"/>
            <a:ext cx="1024128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25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Подпишите лист.</a:t>
            </a:r>
          </a:p>
          <a:p>
            <a:pPr>
              <a:lnSpc>
                <a:spcPts val="1125"/>
              </a:lnSpc>
              <a:spcAft>
                <a:spcPts val="0"/>
              </a:spcAft>
            </a:pPr>
            <a:endParaRPr lang="ru-RU" sz="1600" dirty="0">
              <a:solidFill>
                <a:srgbClr val="333333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125"/>
              </a:lnSpc>
              <a:spcAft>
                <a:spcPts val="0"/>
              </a:spcAft>
            </a:pPr>
            <a:endParaRPr lang="ru-RU" sz="1600" dirty="0" smtClean="0">
              <a:solidFill>
                <a:srgbClr val="333333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125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1.</a:t>
            </a:r>
            <a:r>
              <a:rPr lang="ru-RU" sz="1600" dirty="0" smtClean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Переплести пальцы рук и заметить, ка­кой палец оказывается сверху (правый (П) или левый (Л))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3555" y="1937436"/>
            <a:ext cx="10102873" cy="2982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25"/>
              </a:lnSpc>
              <a:spcAft>
                <a:spcPts val="0"/>
              </a:spcAft>
            </a:pPr>
            <a:endParaRPr lang="ru-RU" sz="1600" dirty="0" smtClean="0">
              <a:solidFill>
                <a:srgbClr val="333333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125"/>
              </a:lnSpc>
              <a:spcAft>
                <a:spcPts val="0"/>
              </a:spcAft>
            </a:pPr>
            <a:endParaRPr lang="ru-RU" sz="1600" dirty="0">
              <a:solidFill>
                <a:srgbClr val="333333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125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600" dirty="0" smtClean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Прицелиться, выбрав мишень, и опре­делить, какой глаз является ведущим (правый (П) или левый </a:t>
            </a:r>
          </a:p>
          <a:p>
            <a:pPr>
              <a:lnSpc>
                <a:spcPts val="1125"/>
              </a:lnSpc>
              <a:spcAft>
                <a:spcPts val="0"/>
              </a:spcAft>
            </a:pPr>
            <a:endParaRPr lang="ru-RU" sz="1600" dirty="0">
              <a:solidFill>
                <a:srgbClr val="333333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125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(Л))(поставьте ручку перед собой на 20см, выбрав предмет или точку, так, чтобы ручка совпала, затем </a:t>
            </a:r>
          </a:p>
          <a:p>
            <a:pPr>
              <a:lnSpc>
                <a:spcPts val="1125"/>
              </a:lnSpc>
              <a:spcAft>
                <a:spcPts val="0"/>
              </a:spcAft>
            </a:pPr>
            <a:endParaRPr lang="ru-RU" sz="1600" dirty="0">
              <a:solidFill>
                <a:srgbClr val="333333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125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закройте один глаз, потом второй. В какую сторону сдвинется ручка, тот глаз и ведущий.</a:t>
            </a:r>
          </a:p>
          <a:p>
            <a:pPr>
              <a:lnSpc>
                <a:spcPts val="1125"/>
              </a:lnSpc>
              <a:spcAft>
                <a:spcPts val="0"/>
              </a:spcAft>
            </a:pPr>
            <a:endParaRPr lang="ru-RU" sz="1600" dirty="0">
              <a:solidFill>
                <a:srgbClr val="333333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125"/>
              </a:lnSpc>
              <a:spcAft>
                <a:spcPts val="0"/>
              </a:spcAft>
            </a:pPr>
            <a:endParaRPr lang="ru-RU" sz="1600" dirty="0" smtClean="0">
              <a:solidFill>
                <a:srgbClr val="333333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125"/>
              </a:lnSpc>
              <a:spcAft>
                <a:spcPts val="0"/>
              </a:spcAft>
            </a:pPr>
            <a:endParaRPr lang="ru-RU" sz="1600" dirty="0">
              <a:solidFill>
                <a:srgbClr val="333333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125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3.Переплести руки на груди («наполео­новская поза) и заметить, какая рука ока­жется сверху (правая </a:t>
            </a:r>
          </a:p>
          <a:p>
            <a:pPr>
              <a:lnSpc>
                <a:spcPts val="1125"/>
              </a:lnSpc>
              <a:spcAft>
                <a:spcPts val="0"/>
              </a:spcAft>
            </a:pPr>
            <a:endParaRPr lang="ru-RU" sz="1600" dirty="0">
              <a:solidFill>
                <a:srgbClr val="333333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125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(П) или левая (Л))</a:t>
            </a:r>
          </a:p>
          <a:p>
            <a:pPr>
              <a:lnSpc>
                <a:spcPts val="1125"/>
              </a:lnSpc>
              <a:spcAft>
                <a:spcPts val="0"/>
              </a:spcAft>
            </a:pPr>
            <a:endParaRPr lang="ru-RU" sz="1600" dirty="0" smtClean="0">
              <a:solidFill>
                <a:srgbClr val="333333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125"/>
              </a:lnSpc>
              <a:spcAft>
                <a:spcPts val="0"/>
              </a:spcAft>
            </a:pPr>
            <a:endParaRPr lang="ru-RU" sz="1600" dirty="0" smtClean="0">
              <a:solidFill>
                <a:srgbClr val="333333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125"/>
              </a:lnSpc>
              <a:spcAft>
                <a:spcPts val="0"/>
              </a:spcAft>
            </a:pPr>
            <a:endParaRPr lang="ru-RU" sz="1600" dirty="0">
              <a:solidFill>
                <a:srgbClr val="333333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125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4.Проверить, какая рука при </a:t>
            </a:r>
            <a:r>
              <a:rPr lang="ru-RU" sz="1600" dirty="0" err="1" smtClean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апплодировании</a:t>
            </a:r>
            <a:r>
              <a:rPr lang="ru-RU" sz="1600" dirty="0" smtClean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оказывается сверху (правая (П) или левая (Л)).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333333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После этого нужно записать результа­ты. Важно не перепутать указанную пос­ледовательность. </a:t>
            </a:r>
            <a:endParaRPr lang="ru-RU" sz="1600" dirty="0">
              <a:solidFill>
                <a:srgbClr val="333333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5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54293" y="435890"/>
            <a:ext cx="5121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Тест «</a:t>
            </a:r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Эмпатия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»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3322" y="1359220"/>
            <a:ext cx="9801726" cy="67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dirty="0" smtClean="0">
                <a:solidFill>
                  <a:srgbClr val="182F3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Оцените, свойственны ли вам следующие особенности, согласны ли вы с утверждениями (ответ "да" или "нет").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4025" y="2107933"/>
            <a:ext cx="9673390" cy="365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000" dirty="0" smtClean="0">
                <a:solidFill>
                  <a:srgbClr val="182F3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У меня есть привычка внимательно изучать лица и поведение людей, чтобы понять их характер, наклоннос­ти, способности.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000" dirty="0" smtClean="0">
                <a:solidFill>
                  <a:srgbClr val="182F3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Если окружающие проявляют признаки нервозно­сти, я обычно остаюсь спокойным.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000" dirty="0" smtClean="0">
                <a:solidFill>
                  <a:srgbClr val="182F3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Я больше верю доводам своего рассудка, чем интуиции.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000" dirty="0" smtClean="0">
                <a:solidFill>
                  <a:srgbClr val="182F3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Я считаю вполне уместным для себя интересоваться домашними проблемами сослуживцев.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000" dirty="0" smtClean="0">
                <a:solidFill>
                  <a:srgbClr val="182F3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Я могу легко войти в доверие к человеку, если потре­буется.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8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0653" y="-9155211"/>
            <a:ext cx="9914021" cy="602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dirty="0" smtClean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dirty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Часто, действуя наугад, я, тем не менее, нахожу пра­вильный подход к человеку.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dirty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22. Плакать от счастья глупо.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dirty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23. Я способен полностью слиться с любимым челове­ком, как бы растворившись в нем.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dirty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24. Мне редко встречались люди, которых я понимал бы без лишних слов.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dirty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25. Я невольно или из любопытства часто подслушиваю разговоры посторонних Людей.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dirty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26. Я могу оставаться спокойным, даже если все вокруг меня волнуются.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dirty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27. Мне проще подсознательно почувствовать сущность человека, чем понять его, “разложив по полочкам”.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dirty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28. Я спокойно отношусь к мелким неприятностям, ко­торые случаются у кого-либо из членов семьи.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dirty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29. Мне было бы трудно задушевно, доверительно бесе­довать с настороженным, замкнутым человеком.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dirty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30. У меня творческая натура — поэтическая, художествен­ная, артистичная</a:t>
            </a:r>
            <a:r>
              <a:rPr lang="ru-RU" dirty="0" smtClean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5524" y="657722"/>
            <a:ext cx="10751419" cy="564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000" dirty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Обычно я с первой же встречи угадываю «родствен­ную душу» в новом человеке.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000" dirty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Я из любопытства обычно завожу разговор о жизни, работе, политике со случайными попутчиками в поезде, самолете.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000" dirty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Я теряю душевное равновесие, если окружающие чем- то угнетены.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000" dirty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Моя интуиция — более надежное средство понима­ния окружающих, чем знания или опыт.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000" dirty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Проявлять любопытство к внутреннему миру дру­гой личности — бестактно.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000" dirty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Часто своими словами я обижаю близких мне лю­дей, не замечая того.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000" dirty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Я легко могу представить себя каким-либо живот­ным, ощутить его повадки и состояния.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000" dirty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Я редко рассуждаю о причинах поступков людей, которые имеют ко мне непосредственное отношение</a:t>
            </a:r>
            <a:r>
              <a:rPr lang="ru-RU" sz="2000" dirty="0" smtClean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8029" y="615794"/>
            <a:ext cx="10327908" cy="4428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000" dirty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Я редко принимаю близко к сердцу проблемы своих друзей.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000" dirty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 Обычно за несколько дней я чувствую: что-то долж­но случиться с близким мне человеком, и ожидания оправдываются.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000" dirty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 В общении с деловыми партнерами обычно стара­юсь избегать разговоров о личном.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000" dirty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17. Иногда близкие упрекают меня в черствости, невнимании к ним.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000" dirty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 Мне легко удается копировать интонацию, мимику людей, подражая им.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000" dirty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19. Мой любопытный взгляд часто смущает новых партнеров.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000" dirty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20. Чужой смех обычно заражает меня.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0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7444" y="526228"/>
            <a:ext cx="10244488" cy="6010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dirty="0" smtClean="0">
                <a:solidFill>
                  <a:srgbClr val="182F3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21. Часто, действуя наугад, я, тем не менее, нахожу пра­вильный подход к человеку.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dirty="0" smtClean="0">
                <a:solidFill>
                  <a:srgbClr val="182F3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22. Плакать от счастья глупо.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dirty="0" smtClean="0">
                <a:solidFill>
                  <a:srgbClr val="182F3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23. Я способен полностью слиться с любимым челове­ком, как бы растворившись в нем.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dirty="0" smtClean="0">
                <a:solidFill>
                  <a:srgbClr val="182F3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24. Мне редко встречались люди, которых я понимал бы без лишних слов.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dirty="0" smtClean="0">
                <a:solidFill>
                  <a:srgbClr val="182F3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25. Я невольно или из любопытства часто подслушиваю разговоры посторонних Людей.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dirty="0" smtClean="0">
                <a:solidFill>
                  <a:srgbClr val="182F3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26. Я могу оставаться спокойным, даже если все вокруг меня волнуются.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dirty="0" smtClean="0">
                <a:solidFill>
                  <a:srgbClr val="182F3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27. Мне проще подсознательно почувствовать сущность человека, чем понять его, “разложив по полочкам”.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dirty="0" smtClean="0">
                <a:solidFill>
                  <a:srgbClr val="182F3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28. Я спокойно отношусь к мелким неприятностям, ко­торые случаются у кого-либо из членов семьи.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dirty="0" smtClean="0">
                <a:solidFill>
                  <a:srgbClr val="182F3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29. Мне было бы трудно задушевно, доверительно бесе­довать с настороженным, замкнутым человеком.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dirty="0" smtClean="0">
                <a:solidFill>
                  <a:srgbClr val="182F3A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30. У меня творческая натура — поэтическая, художествен­ная, артистичная.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24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8897" y="1027574"/>
            <a:ext cx="10722543" cy="5182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400" dirty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31. Я без особого любопытства выслушиваю исповеди новых знакомых.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400" dirty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32. Я расстраиваюсь, если вижу плачущего человека.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400" dirty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33. Мое мышление больше отличается конкретностью, строгостью, последовательностью, чем интуицией.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400" dirty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34. Когда друзья начинают говорить о своих неприятно­стях, я предпочитаю перевести разговор на другую тему.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400" dirty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35. Если я вижу, что у кого-то из близких плохо на душе, то обычно воздерживаюсь от расспросов.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400" dirty="0">
                <a:solidFill>
                  <a:srgbClr val="182F3A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36. Мне трудно понять, почему пустяки могут так силь­но огорчать людей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7819" y="664222"/>
            <a:ext cx="10273364" cy="4952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Попробуем посмотреть на «трудных», детей, которых мы готовы порой  уничтожить, другими глазами.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портрет.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5кл- мать осуждена за убийство отца, опекуны отказываются.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5кл-мать употребляет не только алкоголь, но и героин, не работает, отец умер.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5кл-мать бросала с детства у чужих людей, сама проявляет агрессию.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5кл-мать  злоупотребляет алкоголем, безразличное отношение к детям.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9кл-95% воспитывает одна мать, 5% - опекуны. 85%-злоупотребляют алкоголем.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считаю, что это не трудные, а бедные дети.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Да, у них много проблем, и родители нам не помощники. Только мы, переступив через гордыню, вспомнив, что мы мудрее, сможем им  и себе помочь.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853418"/>
              </p:ext>
            </p:extLst>
          </p:nvPr>
        </p:nvGraphicFramePr>
        <p:xfrm>
          <a:off x="741145" y="124236"/>
          <a:ext cx="10645541" cy="6188278"/>
        </p:xfrm>
        <a:graphic>
          <a:graphicData uri="http://schemas.openxmlformats.org/drawingml/2006/table">
            <a:tbl>
              <a:tblPr firstRow="1" firstCol="1" bandRow="1"/>
              <a:tblGrid>
                <a:gridCol w="4465213"/>
                <a:gridCol w="6180328"/>
              </a:tblGrid>
              <a:tr h="8001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Поведенческие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проявления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ребенка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41" marR="28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Психологические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мотивы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ребенка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41" marR="28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Проказы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41" marR="28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 жажду эмоциональных впечатлений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41" marR="28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Замкнутость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41" marR="28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влезайте в мое одиночество или не бросайте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меня одного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41" marR="28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Агрессия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41" marR="28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 ищу способ самозащиты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41" marR="28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Пассивность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41" marR="28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 не уверен, что я хороший, что у меня получится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41" marR="28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Аморальное поведение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41" marR="28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 копирую взрослых, примеряю жизнь на себя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41" marR="28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Обидчивость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41" marR="28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Сигнал о нелюбви ко мне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41" marR="28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Лень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41" marR="28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 скучаю от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неинтересности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41" marR="28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Невнимательность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41" marR="28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 приветствую лишь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значимое, близкое, понятное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41" marR="28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Скука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41" marR="28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 ожидаю новых эмоций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41" marR="28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Суета, беготня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41" marR="28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 даю выход энергии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41" marR="28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Неустойчивость моральных норм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41" marR="28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 пробую отношения на «вкус»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41" marR="28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2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149" y="1330345"/>
            <a:ext cx="96439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 начальной школе- нужно быть ближе, чем </a:t>
            </a:r>
            <a:r>
              <a:rPr lang="ru-RU" sz="3600" u="sng" dirty="0" smtClean="0"/>
              <a:t>мать</a:t>
            </a:r>
          </a:p>
          <a:p>
            <a:r>
              <a:rPr lang="ru-RU" sz="3600" dirty="0" smtClean="0"/>
              <a:t>В средней школе- ближе, чем </a:t>
            </a:r>
            <a:r>
              <a:rPr lang="ru-RU" sz="3600" u="sng" dirty="0" smtClean="0"/>
              <a:t>друг</a:t>
            </a:r>
            <a:endParaRPr lang="ru-RU" sz="36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52978" y="407015"/>
            <a:ext cx="449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linkClick r:id="rId2" action="ppaction://hlinkfile"/>
              </a:rPr>
              <a:t>Трудные дети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49" y="3060020"/>
            <a:ext cx="4475747" cy="31715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532" y="2003647"/>
            <a:ext cx="2816993" cy="21127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168" y="2651760"/>
            <a:ext cx="3311092" cy="24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3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63890" y="1897319"/>
            <a:ext cx="84417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Спасибо за внимание!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Будьте терпимее и мудрее.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555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3925" y="447335"/>
            <a:ext cx="10559013" cy="6196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у педагогов понимания проблемы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«трудного ребенка» и стратегии помощи в поиске  позитивных адаптивных систем и ресурсов.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Раскрыть сущность понятий «трудный», «</a:t>
            </a:r>
            <a:r>
              <a:rPr lang="ru-RU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девиантный</a:t>
            </a: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Ознакомление  с причинами и формами проявлений девиаций.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«нового» взгляда на проблему.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основных составляющих компетентности: уровня конфликтности и уровня </a:t>
            </a:r>
            <a:r>
              <a:rPr lang="ru-RU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эмпатии</a:t>
            </a: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Выработка рекомендаций, ознакомление с памятками.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47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0909" y="1164657"/>
            <a:ext cx="3176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hlinkClick r:id="rId3" action="ppaction://hlinkfile"/>
              </a:rPr>
              <a:t>1.Видео</a:t>
            </a:r>
            <a:endParaRPr lang="ru-RU" sz="2800" dirty="0" smtClean="0"/>
          </a:p>
          <a:p>
            <a:r>
              <a:rPr lang="ru-RU" sz="2800" dirty="0" smtClean="0">
                <a:hlinkClick r:id="rId4" action="ppaction://hlinkfile"/>
              </a:rPr>
              <a:t>2.Видео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8277" y="3486712"/>
            <a:ext cx="107212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Какие чувства  и мысли посетили вас?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7537" y="4726004"/>
            <a:ext cx="151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hlinkClick r:id="rId5" action="ppaction://hlinkfile"/>
              </a:rPr>
              <a:t>3.Видео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429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424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>
            <a:cxnSpLocks noChangeShapeType="1"/>
          </p:cNvCxnSpPr>
          <p:nvPr/>
        </p:nvCxnSpPr>
        <p:spPr bwMode="auto">
          <a:xfrm flipH="1">
            <a:off x="3456172" y="1503412"/>
            <a:ext cx="8001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5529011" y="1550401"/>
            <a:ext cx="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6737383" y="1524000"/>
            <a:ext cx="571500" cy="1028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Прямая соединительная линия 11"/>
          <p:cNvCxnSpPr>
            <a:cxnSpLocks noChangeShapeType="1"/>
          </p:cNvCxnSpPr>
          <p:nvPr/>
        </p:nvCxnSpPr>
        <p:spPr bwMode="auto">
          <a:xfrm>
            <a:off x="7684269" y="1503412"/>
            <a:ext cx="843714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44240" y="1066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444240" y="13393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5176440" y="424934"/>
            <a:ext cx="14382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altLang="ru-RU" sz="5400" b="1" i="0" u="none" strike="noStrike" cap="none" spc="0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«трудный ребенок»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3772" y="2157321"/>
            <a:ext cx="3626698" cy="619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борьба за внимание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8056" y="2877128"/>
            <a:ext cx="5128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борьба за самоутверждение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540671" y="3281182"/>
            <a:ext cx="43379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неверие в собственный </a:t>
            </a:r>
          </a:p>
          <a:p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успех </a:t>
            </a: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217576" y="2157321"/>
            <a:ext cx="3144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желание мщения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3644962" y="5179949"/>
            <a:ext cx="55290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Нелюбовь родителей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4281" y="785167"/>
            <a:ext cx="10096901" cy="56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279400" algn="just">
              <a:lnSpc>
                <a:spcPts val="1575"/>
              </a:lnSpc>
              <a:spcBef>
                <a:spcPts val="1500"/>
              </a:spcBef>
              <a:spcAft>
                <a:spcPts val="0"/>
              </a:spcAft>
            </a:pPr>
            <a:r>
              <a:rPr lang="ru-RU" sz="2000" b="1" spc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Причина первая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борьба за внимание. Непослушание — это тоже возможность привлечь к себе внимание. Внимание необходимо для эмоционального благополучия.</a:t>
            </a:r>
            <a:endParaRPr lang="ru-RU" sz="20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400" marR="12700" indent="279400" algn="just">
              <a:lnSpc>
                <a:spcPts val="1575"/>
              </a:lnSpc>
              <a:spcBef>
                <a:spcPts val="150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Причина вторая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борьба за самоутверждение. Ребенок объявляет войну бесконечным указаниям, замечаниям и опасениям взрослых. Возможность иметь свое мнение, принимать собственное решение - это возможность приобретать свой опыт, пусть даже ошибочный.</a:t>
            </a:r>
          </a:p>
          <a:p>
            <a:pPr marL="12700" marR="12700" indent="279400" algn="just">
              <a:lnSpc>
                <a:spcPts val="1575"/>
              </a:lnSpc>
              <a:spcBef>
                <a:spcPts val="1500"/>
              </a:spcBef>
              <a:spcAft>
                <a:spcPts val="0"/>
              </a:spcAft>
            </a:pPr>
            <a:endParaRPr lang="ru-RU" sz="20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12700" indent="279400" algn="just">
              <a:lnSpc>
                <a:spcPts val="1575"/>
              </a:lnSpc>
              <a:spcBef>
                <a:spcPts val="150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Причина третья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неверие в собственный успех, обусловлен­ное учебными неуспехами, взаимоотношениями в классе и с учителем, низкой самооценкой.</a:t>
            </a:r>
          </a:p>
          <a:p>
            <a:pPr marL="12700" indent="279400" algn="just">
              <a:lnSpc>
                <a:spcPts val="1575"/>
              </a:lnSpc>
              <a:spcBef>
                <a:spcPts val="1500"/>
              </a:spcBef>
              <a:spcAft>
                <a:spcPts val="0"/>
              </a:spcAft>
            </a:pPr>
            <a:endParaRPr lang="ru-RU" sz="20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indent="279400" algn="just">
              <a:lnSpc>
                <a:spcPts val="1575"/>
              </a:lnSpc>
              <a:spcBef>
                <a:spcPts val="150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Причина четвёртая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желание мщения.  Ребенок может мстить:</a:t>
            </a:r>
          </a:p>
          <a:p>
            <a:pPr marR="12700" algn="just">
              <a:lnSpc>
                <a:spcPts val="1610"/>
              </a:lnSpc>
              <a:spcBef>
                <a:spcPts val="1500"/>
              </a:spcBef>
              <a:spcAft>
                <a:spcPts val="0"/>
              </a:spcAft>
              <a:tabLst>
                <a:tab pos="47117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1. за сравнение не в его пользу со старшими или младшими брать­ями и сестрами;</a:t>
            </a:r>
          </a:p>
          <a:p>
            <a:pPr algn="just">
              <a:lnSpc>
                <a:spcPts val="1610"/>
              </a:lnSpc>
              <a:spcBef>
                <a:spcPts val="1500"/>
              </a:spcBef>
              <a:spcAft>
                <a:spcPts val="0"/>
              </a:spcAft>
              <a:tabLst>
                <a:tab pos="488315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2. унижение друг друга членами семьи;</a:t>
            </a:r>
          </a:p>
          <a:p>
            <a:pPr algn="just">
              <a:lnSpc>
                <a:spcPts val="1610"/>
              </a:lnSpc>
              <a:spcBef>
                <a:spcPts val="1500"/>
              </a:spcBef>
              <a:spcAft>
                <a:spcPts val="0"/>
              </a:spcAft>
              <a:tabLst>
                <a:tab pos="48387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3.разводы и появление в доме нового члена семьи;</a:t>
            </a:r>
          </a:p>
          <a:p>
            <a:pPr algn="just">
              <a:lnSpc>
                <a:spcPts val="1610"/>
              </a:lnSpc>
              <a:spcBef>
                <a:spcPts val="1500"/>
              </a:spcBef>
              <a:spcAft>
                <a:spcPts val="0"/>
              </a:spcAft>
              <a:tabLst>
                <a:tab pos="488315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4.несправедливость и невыполненные обещания;</a:t>
            </a:r>
          </a:p>
          <a:p>
            <a:pPr marL="12700" algn="just">
              <a:lnSpc>
                <a:spcPts val="1610"/>
              </a:lnSpc>
              <a:spcBef>
                <a:spcPts val="1500"/>
              </a:spcBef>
              <a:spcAft>
                <a:spcPts val="0"/>
              </a:spcAft>
              <a:tabLst>
                <a:tab pos="48387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5.чрезмерное проявление любви взрослых друг к другу.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81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5254" y="337899"/>
            <a:ext cx="20794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Ученик</a:t>
            </a:r>
          </a:p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Агрессия</a:t>
            </a:r>
          </a:p>
          <a:p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3" name="Прямая соединительная линия 2"/>
          <p:cNvCxnSpPr>
            <a:cxnSpLocks noChangeShapeType="1"/>
          </p:cNvCxnSpPr>
          <p:nvPr/>
        </p:nvCxnSpPr>
        <p:spPr bwMode="auto">
          <a:xfrm flipH="1">
            <a:off x="3070459" y="1552075"/>
            <a:ext cx="1674795" cy="129700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Прямая соединительная линия 3"/>
          <p:cNvCxnSpPr>
            <a:cxnSpLocks noChangeShapeType="1"/>
          </p:cNvCxnSpPr>
          <p:nvPr/>
        </p:nvCxnSpPr>
        <p:spPr bwMode="auto">
          <a:xfrm>
            <a:off x="5967663" y="1645920"/>
            <a:ext cx="68292" cy="162245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6793932" y="1555684"/>
            <a:ext cx="2196064" cy="11393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897091" y="2839453"/>
            <a:ext cx="21771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СМИ</a:t>
            </a:r>
          </a:p>
          <a:p>
            <a:r>
              <a:rPr lang="ru-RU" sz="3200" dirty="0" smtClean="0"/>
              <a:t>Компьютер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985887" y="3391490"/>
            <a:ext cx="6173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Отрицательный пример родителей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768615" y="2839453"/>
            <a:ext cx="3002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Безнаказанность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713297" y="4899259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file"/>
              </a:rPr>
              <a:t>Пример игры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5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3094" y="1210350"/>
            <a:ext cx="10688952" cy="24461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мы, в отличие от них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ВЗРОСЛЫЕ, ГРАМОТНЫЕ, КОМПЕТЕНТНЫЕ.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 ли это?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074" name="Picture 2" descr="На учительницу в Волгоградской области завели дело за рукоприклад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760" y="3656469"/>
            <a:ext cx="3016763" cy="226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За избиение школьника учитель заплатит 50 тыс. рублей - Ново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23" y="3656469"/>
            <a:ext cx="2902052" cy="226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Что делать если бьет учител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75" y="3656469"/>
            <a:ext cx="3734286" cy="226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3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759" y="554017"/>
            <a:ext cx="11226920" cy="4845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часто обычная стычка,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превращается в затяжной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конфликт и переходит в две тропы: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Обида, депрессия, суицид?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Обида, агрессия, месть?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10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49941" y="2072186"/>
            <a:ext cx="85808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 нам не хватает этой </a:t>
            </a:r>
          </a:p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самой компетентности?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2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123</TotalTime>
  <Words>1414</Words>
  <Application>Microsoft Office PowerPoint</Application>
  <PresentationFormat>Широкоэкранный</PresentationFormat>
  <Paragraphs>167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Book Antiqua</vt:lpstr>
      <vt:lpstr>Calibri</vt:lpstr>
      <vt:lpstr>Garamond</vt:lpstr>
      <vt:lpstr>Tahoma</vt:lpstr>
      <vt:lpstr>Times New Roman</vt:lpstr>
      <vt:lpstr>Натуральные материалы</vt:lpstr>
      <vt:lpstr>Педагогический совет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2015-02-26T06:25:39Z</dcterms:created>
  <dcterms:modified xsi:type="dcterms:W3CDTF">2015-02-26T08:21:39Z</dcterms:modified>
</cp:coreProperties>
</file>